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03T03:14:38.3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803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9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8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06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55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08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642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935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22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7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0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30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1" r:id="rId6"/>
    <p:sldLayoutId id="2147483687" r:id="rId7"/>
    <p:sldLayoutId id="2147483688" r:id="rId8"/>
    <p:sldLayoutId id="2147483689" r:id="rId9"/>
    <p:sldLayoutId id="2147483690" r:id="rId10"/>
    <p:sldLayoutId id="214748369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5FDCE9C6-BC0E-48C4-95CA-1B4627ACD7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8124" r="-1" b="6857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CCB942-A1CA-48AF-A484-ADDB972BCF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0800" dirty="0"/>
              <a:t>The dramatic Plot Structure!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D19244-57B1-48E8-98EF-4AC9E7D2F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Kalaylah Chisolm </a:t>
            </a: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348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A2B1F8-EFEA-440E-BF7F-A8168E2A9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0040"/>
            <a:ext cx="6692827" cy="38926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9600" dirty="0"/>
              <a:t>Draw the arc 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969BC6"/>
          </a:solidFill>
          <a:ln w="38100" cap="rnd">
            <a:solidFill>
              <a:srgbClr val="969BC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Pencil">
            <a:extLst>
              <a:ext uri="{FF2B5EF4-FFF2-40B4-BE49-F238E27FC236}">
                <a16:creationId xmlns:a16="http://schemas.microsoft.com/office/drawing/2014/main" id="{B05EA623-7695-4A3F-B555-D9F9CDA86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544" y="1371600"/>
            <a:ext cx="4087368" cy="40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750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53FFB92-2493-4CD6-95EF-C4E5BE06258F}"/>
              </a:ext>
            </a:extLst>
          </p:cNvPr>
          <p:cNvCxnSpPr/>
          <p:nvPr/>
        </p:nvCxnSpPr>
        <p:spPr>
          <a:xfrm>
            <a:off x="6505575" y="166687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BBE5B6-61C3-41B8-A709-8DFC21CBAD3B}"/>
              </a:ext>
            </a:extLst>
          </p:cNvPr>
          <p:cNvGrpSpPr/>
          <p:nvPr/>
        </p:nvGrpSpPr>
        <p:grpSpPr>
          <a:xfrm>
            <a:off x="1209675" y="1600200"/>
            <a:ext cx="9753600" cy="4105275"/>
            <a:chOff x="1209675" y="1600200"/>
            <a:chExt cx="9753600" cy="410527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D66DE52-C844-43B5-B8DE-F2C8890D6573}"/>
                </a:ext>
              </a:extLst>
            </p:cNvPr>
            <p:cNvCxnSpPr>
              <a:cxnSpLocks/>
            </p:cNvCxnSpPr>
            <p:nvPr/>
          </p:nvCxnSpPr>
          <p:spPr>
            <a:xfrm>
              <a:off x="1209675" y="5705475"/>
              <a:ext cx="3352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00FC247-51CC-43EE-A399-8A3EF9F7C60B}"/>
                </a:ext>
              </a:extLst>
            </p:cNvPr>
            <p:cNvCxnSpPr/>
            <p:nvPr/>
          </p:nvCxnSpPr>
          <p:spPr>
            <a:xfrm flipV="1">
              <a:off x="4562475" y="1600200"/>
              <a:ext cx="1943100" cy="4105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A1409A3-6210-40FB-9F7E-C719CA0D33BD}"/>
                </a:ext>
              </a:extLst>
            </p:cNvPr>
            <p:cNvCxnSpPr/>
            <p:nvPr/>
          </p:nvCxnSpPr>
          <p:spPr>
            <a:xfrm>
              <a:off x="6505575" y="1600200"/>
              <a:ext cx="1571625" cy="39528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ABCA1BF-A6CC-4DFF-923B-53F5C44993BE}"/>
                </a:ext>
              </a:extLst>
            </p:cNvPr>
            <p:cNvCxnSpPr/>
            <p:nvPr/>
          </p:nvCxnSpPr>
          <p:spPr>
            <a:xfrm>
              <a:off x="8077200" y="5553075"/>
              <a:ext cx="288607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EC8CBCF8-CEB5-4F50-9FD3-B76820022B29}"/>
              </a:ext>
            </a:extLst>
          </p:cNvPr>
          <p:cNvSpPr txBox="1"/>
          <p:nvPr/>
        </p:nvSpPr>
        <p:spPr>
          <a:xfrm>
            <a:off x="603682" y="4785064"/>
            <a:ext cx="1731145" cy="646331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Inciting Incident: </a:t>
            </a:r>
          </a:p>
          <a:p>
            <a:r>
              <a:rPr lang="en-US" dirty="0"/>
              <a:t>Quarantine during COVID-19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905B2B8-975C-4845-8397-5F802C1E0D23}"/>
              </a:ext>
            </a:extLst>
          </p:cNvPr>
          <p:cNvSpPr txBox="1"/>
          <p:nvPr/>
        </p:nvSpPr>
        <p:spPr>
          <a:xfrm>
            <a:off x="1537317" y="5755874"/>
            <a:ext cx="1731145" cy="92333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Point of Attack: </a:t>
            </a:r>
          </a:p>
          <a:p>
            <a:pPr algn="ctr"/>
            <a:r>
              <a:rPr lang="en-US" dirty="0"/>
              <a:t>Having to be confined in a room with my partner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72E589C-F9CA-4034-B142-A8ACEF6EDFAD}"/>
              </a:ext>
            </a:extLst>
          </p:cNvPr>
          <p:cNvSpPr txBox="1"/>
          <p:nvPr/>
        </p:nvSpPr>
        <p:spPr>
          <a:xfrm>
            <a:off x="132240" y="149440"/>
            <a:ext cx="2805344" cy="147732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My Quarantine Scene: </a:t>
            </a:r>
          </a:p>
          <a:p>
            <a:pPr algn="ctr"/>
            <a:r>
              <a:rPr lang="en-US" dirty="0"/>
              <a:t>When I had to leave my residence hall and stay at my boyfriend’s house for a couple of weeks until we got more news about the COVID-19 situation on campus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98E767F-0BF6-4592-9BE1-C5A432E28AF0}"/>
              </a:ext>
            </a:extLst>
          </p:cNvPr>
          <p:cNvSpPr txBox="1"/>
          <p:nvPr/>
        </p:nvSpPr>
        <p:spPr>
          <a:xfrm>
            <a:off x="2734322" y="1680502"/>
            <a:ext cx="2082276" cy="341632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Rising Action </a:t>
            </a:r>
          </a:p>
          <a:p>
            <a:pPr marL="285750" indent="-285750">
              <a:buFontTx/>
              <a:buChar char="-"/>
            </a:pPr>
            <a:r>
              <a:rPr lang="en-US" dirty="0"/>
              <a:t>We couldn’t go anywhere because most places were closing due to COVID </a:t>
            </a:r>
          </a:p>
          <a:p>
            <a:pPr marL="285750" indent="-285750">
              <a:buFontTx/>
              <a:buChar char="-"/>
            </a:pPr>
            <a:r>
              <a:rPr lang="en-US" dirty="0"/>
              <a:t>We had one desk to share while trying to do classes online </a:t>
            </a:r>
          </a:p>
          <a:p>
            <a:pPr marL="285750" indent="-285750">
              <a:buFontTx/>
              <a:buChar char="-"/>
            </a:pPr>
            <a:r>
              <a:rPr lang="en-US" dirty="0"/>
              <a:t>My partner lives with their parents so, we spent most of our time in their room (Which isn’t the biggest) </a:t>
            </a:r>
          </a:p>
          <a:p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EA17679-93F5-4596-B247-C4FB7E06D83B}"/>
              </a:ext>
            </a:extLst>
          </p:cNvPr>
          <p:cNvSpPr txBox="1"/>
          <p:nvPr/>
        </p:nvSpPr>
        <p:spPr>
          <a:xfrm>
            <a:off x="5436371" y="149440"/>
            <a:ext cx="2171792" cy="147732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Climax</a:t>
            </a:r>
          </a:p>
          <a:p>
            <a:pPr algn="ctr"/>
            <a:r>
              <a:rPr lang="en-US" dirty="0"/>
              <a:t>My partner and I got frustrated with each other because we had little space and was not able to do much besides be at home.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2ACDFD2-C33F-46C5-BA05-355DB9E2B43B}"/>
              </a:ext>
            </a:extLst>
          </p:cNvPr>
          <p:cNvSpPr txBox="1"/>
          <p:nvPr/>
        </p:nvSpPr>
        <p:spPr>
          <a:xfrm>
            <a:off x="5744592" y="3366981"/>
            <a:ext cx="1393794" cy="646331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Conflict</a:t>
            </a:r>
          </a:p>
          <a:p>
            <a:pPr algn="ctr"/>
            <a:r>
              <a:rPr lang="en-US" dirty="0"/>
              <a:t>Love vs. Safety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3FB4C76-A345-4158-8525-AA36DC2A5B59}"/>
              </a:ext>
            </a:extLst>
          </p:cNvPr>
          <p:cNvSpPr txBox="1"/>
          <p:nvPr/>
        </p:nvSpPr>
        <p:spPr>
          <a:xfrm>
            <a:off x="7847213" y="2413337"/>
            <a:ext cx="3116062" cy="203132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Falling Action</a:t>
            </a:r>
          </a:p>
          <a:p>
            <a:pPr marL="285750" indent="-285750">
              <a:buFontTx/>
              <a:buChar char="-"/>
            </a:pPr>
            <a:r>
              <a:rPr lang="en-US" dirty="0"/>
              <a:t>We started to get into a routine of when each other would use the desk, do laundry, etc. </a:t>
            </a:r>
          </a:p>
          <a:p>
            <a:pPr marL="285750" indent="-285750">
              <a:buFontTx/>
              <a:buChar char="-"/>
            </a:pPr>
            <a:r>
              <a:rPr lang="en-US" dirty="0"/>
              <a:t>We started to go driving around town after doing work for a few hours </a:t>
            </a:r>
          </a:p>
          <a:p>
            <a:pPr marL="285750" indent="-285750">
              <a:buFontTx/>
              <a:buChar char="-"/>
            </a:pPr>
            <a:r>
              <a:rPr lang="en-US" dirty="0"/>
              <a:t>We walked outside a couple times in the week 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4E56051-2AC2-4D0D-BF47-6389FD719AEB}"/>
              </a:ext>
            </a:extLst>
          </p:cNvPr>
          <p:cNvSpPr txBox="1"/>
          <p:nvPr/>
        </p:nvSpPr>
        <p:spPr>
          <a:xfrm>
            <a:off x="8220722" y="5617374"/>
            <a:ext cx="2974019" cy="1200329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Resolution</a:t>
            </a:r>
          </a:p>
          <a:p>
            <a:r>
              <a:rPr lang="en-US" dirty="0"/>
              <a:t>I heard news from Winthrop and was able to get my belongs from Winthrop and return home for the remainder of the semester </a:t>
            </a:r>
          </a:p>
        </p:txBody>
      </p:sp>
    </p:spTree>
    <p:extLst>
      <p:ext uri="{BB962C8B-B14F-4D97-AF65-F5344CB8AC3E}">
        <p14:creationId xmlns:p14="http://schemas.microsoft.com/office/powerpoint/2010/main" val="233283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53FFB92-2493-4CD6-95EF-C4E5BE06258F}"/>
              </a:ext>
            </a:extLst>
          </p:cNvPr>
          <p:cNvCxnSpPr/>
          <p:nvPr/>
        </p:nvCxnSpPr>
        <p:spPr>
          <a:xfrm>
            <a:off x="6505575" y="166687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BBE5B6-61C3-41B8-A709-8DFC21CBAD3B}"/>
              </a:ext>
            </a:extLst>
          </p:cNvPr>
          <p:cNvGrpSpPr/>
          <p:nvPr/>
        </p:nvGrpSpPr>
        <p:grpSpPr>
          <a:xfrm>
            <a:off x="1209675" y="1600200"/>
            <a:ext cx="9941093" cy="4105275"/>
            <a:chOff x="1209675" y="1600200"/>
            <a:chExt cx="9941093" cy="410527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D66DE52-C844-43B5-B8DE-F2C8890D6573}"/>
                </a:ext>
              </a:extLst>
            </p:cNvPr>
            <p:cNvCxnSpPr>
              <a:cxnSpLocks/>
            </p:cNvCxnSpPr>
            <p:nvPr/>
          </p:nvCxnSpPr>
          <p:spPr>
            <a:xfrm>
              <a:off x="1209675" y="5705475"/>
              <a:ext cx="3352800" cy="0"/>
            </a:xfrm>
            <a:prstGeom prst="line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00FC247-51CC-43EE-A399-8A3EF9F7C60B}"/>
                </a:ext>
              </a:extLst>
            </p:cNvPr>
            <p:cNvCxnSpPr/>
            <p:nvPr/>
          </p:nvCxnSpPr>
          <p:spPr>
            <a:xfrm flipV="1">
              <a:off x="4562475" y="1600200"/>
              <a:ext cx="1943100" cy="4105275"/>
            </a:xfrm>
            <a:prstGeom prst="line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A1409A3-6210-40FB-9F7E-C719CA0D33BD}"/>
                </a:ext>
              </a:extLst>
            </p:cNvPr>
            <p:cNvCxnSpPr>
              <a:cxnSpLocks/>
            </p:cNvCxnSpPr>
            <p:nvPr/>
          </p:nvCxnSpPr>
          <p:spPr>
            <a:xfrm>
              <a:off x="6505575" y="1600200"/>
              <a:ext cx="1759118" cy="4105275"/>
            </a:xfrm>
            <a:prstGeom prst="line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ABCA1BF-A6CC-4DFF-923B-53F5C44993BE}"/>
                </a:ext>
              </a:extLst>
            </p:cNvPr>
            <p:cNvCxnSpPr/>
            <p:nvPr/>
          </p:nvCxnSpPr>
          <p:spPr>
            <a:xfrm>
              <a:off x="8264693" y="5705475"/>
              <a:ext cx="2886075" cy="0"/>
            </a:xfrm>
            <a:prstGeom prst="line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EC8CBCF8-CEB5-4F50-9FD3-B76820022B29}"/>
              </a:ext>
            </a:extLst>
          </p:cNvPr>
          <p:cNvSpPr txBox="1"/>
          <p:nvPr/>
        </p:nvSpPr>
        <p:spPr>
          <a:xfrm>
            <a:off x="192350" y="3708744"/>
            <a:ext cx="1731145" cy="156966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>
                <a:latin typeface="The Hand Extrablack" panose="03070A02030502020204" pitchFamily="66" charset="0"/>
              </a:rPr>
              <a:t>Inciting Incident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905B2B8-975C-4845-8397-5F802C1E0D23}"/>
              </a:ext>
            </a:extLst>
          </p:cNvPr>
          <p:cNvSpPr txBox="1"/>
          <p:nvPr/>
        </p:nvSpPr>
        <p:spPr>
          <a:xfrm>
            <a:off x="1220540" y="5784033"/>
            <a:ext cx="3341935" cy="1015663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The Hand Extrablack" panose="03070A02030502020204" pitchFamily="66" charset="0"/>
              </a:rPr>
              <a:t>Point of Attack 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72E589C-F9CA-4034-B142-A8ACEF6EDFAD}"/>
              </a:ext>
            </a:extLst>
          </p:cNvPr>
          <p:cNvSpPr txBox="1"/>
          <p:nvPr/>
        </p:nvSpPr>
        <p:spPr>
          <a:xfrm>
            <a:off x="132240" y="85141"/>
            <a:ext cx="2805344" cy="129266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The Hand Extrablack" panose="03070A02030502020204" pitchFamily="66" charset="0"/>
              </a:rPr>
              <a:t>My Quarantine Scene</a:t>
            </a:r>
            <a:r>
              <a:rPr lang="en-US" b="1" u="sng" dirty="0">
                <a:latin typeface="+mj-lt"/>
              </a:rPr>
              <a:t>: 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98E767F-0BF6-4592-9BE1-C5A432E28AF0}"/>
              </a:ext>
            </a:extLst>
          </p:cNvPr>
          <p:cNvSpPr txBox="1"/>
          <p:nvPr/>
        </p:nvSpPr>
        <p:spPr>
          <a:xfrm>
            <a:off x="2734322" y="1616203"/>
            <a:ext cx="2082276" cy="323165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>
                <a:latin typeface="The Hand Extrablack" panose="03070A02030502020204" pitchFamily="66" charset="0"/>
              </a:rPr>
              <a:t>Rising Action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EA17679-93F5-4596-B247-C4FB7E06D83B}"/>
              </a:ext>
            </a:extLst>
          </p:cNvPr>
          <p:cNvSpPr txBox="1"/>
          <p:nvPr/>
        </p:nvSpPr>
        <p:spPr>
          <a:xfrm>
            <a:off x="5419679" y="85141"/>
            <a:ext cx="2171792" cy="129266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>
                <a:latin typeface="The Hand Extrablack" panose="03070A02030502020204" pitchFamily="66" charset="0"/>
              </a:rPr>
              <a:t>Climax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2ACDFD2-C33F-46C5-BA05-355DB9E2B43B}"/>
              </a:ext>
            </a:extLst>
          </p:cNvPr>
          <p:cNvSpPr txBox="1"/>
          <p:nvPr/>
        </p:nvSpPr>
        <p:spPr>
          <a:xfrm>
            <a:off x="5764175" y="3415844"/>
            <a:ext cx="1393794" cy="156966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The Hand Extrablack" panose="03070A02030502020204" pitchFamily="66" charset="0"/>
              </a:rPr>
              <a:t>Conflict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3FB4C76-A345-4158-8525-AA36DC2A5B59}"/>
              </a:ext>
            </a:extLst>
          </p:cNvPr>
          <p:cNvSpPr txBox="1"/>
          <p:nvPr/>
        </p:nvSpPr>
        <p:spPr>
          <a:xfrm>
            <a:off x="7847213" y="2349038"/>
            <a:ext cx="3116062" cy="212365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The Hand Extrablack" panose="03070A02030502020204" pitchFamily="66" charset="0"/>
              </a:rPr>
              <a:t>Falling Action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688156-2FC4-412C-BDEC-5B2F30E923ED}"/>
              </a:ext>
            </a:extLst>
          </p:cNvPr>
          <p:cNvSpPr txBox="1"/>
          <p:nvPr/>
        </p:nvSpPr>
        <p:spPr>
          <a:xfrm>
            <a:off x="8107531" y="454473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/>
              <a:t>The Dramatic Plot Structure Graphic Organizer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77E2115-39FC-4B9B-A5A4-FA8F969D56E9}"/>
              </a:ext>
            </a:extLst>
          </p:cNvPr>
          <p:cNvSpPr txBox="1"/>
          <p:nvPr/>
        </p:nvSpPr>
        <p:spPr>
          <a:xfrm>
            <a:off x="8107531" y="5784032"/>
            <a:ext cx="3341935" cy="1015663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The Hand Extrablack" panose="03070A02030502020204" pitchFamily="66" charset="0"/>
              </a:rPr>
              <a:t>Resolution</a:t>
            </a:r>
            <a:r>
              <a:rPr lang="en-US" u="sng" dirty="0"/>
              <a:t> 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20810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476A08-41A5-4F83-AA6E-1847B0E20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800" dirty="0"/>
              <a:t>The Dramatic Plot Structure 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969BC6"/>
          </a:solidFill>
          <a:ln w="38100" cap="rnd">
            <a:solidFill>
              <a:srgbClr val="969BC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34F0530F-8A96-49A4-9F0F-CC2053821F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6" y="1160716"/>
            <a:ext cx="7214616" cy="450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275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969BC6"/>
          </a:solidFill>
          <a:ln w="38100" cap="rnd">
            <a:solidFill>
              <a:srgbClr val="969BC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35BFAA-3380-4A1F-A875-2F24B9150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600"/>
              <a:t>Exposition, Inciting Incident, and Point of attack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EF00EA-6B8A-4EA7-B18B-0CA77E7ED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u="sng" dirty="0"/>
              <a:t>Exposition : </a:t>
            </a:r>
          </a:p>
          <a:p>
            <a:pPr marL="0" indent="0">
              <a:buNone/>
            </a:pPr>
            <a:r>
              <a:rPr lang="en-US" dirty="0"/>
              <a:t>Usually in Climatic and Cyclical Plot Structures</a:t>
            </a:r>
          </a:p>
          <a:p>
            <a:pPr marL="0" indent="0">
              <a:buNone/>
            </a:pPr>
            <a:r>
              <a:rPr lang="en-US" dirty="0"/>
              <a:t>The beginning of the story where characters, backstories, setting, etc. are set and shown to the audience. </a:t>
            </a:r>
          </a:p>
          <a:p>
            <a:pPr marL="0" indent="0">
              <a:buNone/>
            </a:pPr>
            <a:r>
              <a:rPr lang="en-US" u="sng" dirty="0"/>
              <a:t>Inciting Incident:</a:t>
            </a:r>
          </a:p>
          <a:p>
            <a:pPr marL="0" indent="0">
              <a:buNone/>
            </a:pPr>
            <a:r>
              <a:rPr lang="en-US" dirty="0"/>
              <a:t>Causes stasis – where the characters are before the start of the play 	</a:t>
            </a:r>
          </a:p>
          <a:p>
            <a:pPr marL="0" indent="0">
              <a:buNone/>
            </a:pPr>
            <a:r>
              <a:rPr lang="en-US" u="sng" dirty="0"/>
              <a:t>Point of Attack :</a:t>
            </a:r>
          </a:p>
          <a:p>
            <a:pPr marL="0" indent="0">
              <a:buNone/>
            </a:pPr>
            <a:r>
              <a:rPr lang="en-US" dirty="0"/>
              <a:t>Where the problem starts </a:t>
            </a:r>
          </a:p>
        </p:txBody>
      </p:sp>
    </p:spTree>
    <p:extLst>
      <p:ext uri="{BB962C8B-B14F-4D97-AF65-F5344CB8AC3E}">
        <p14:creationId xmlns:p14="http://schemas.microsoft.com/office/powerpoint/2010/main" val="2458104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200E3-A3CE-4B78-8EBB-C3BD85624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800" dirty="0"/>
              <a:t>Rising Action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7D942-4A6E-457C-82FD-CF8C0F0FD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82" y="4631161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Series of events that create suspense in the narrative </a:t>
            </a:r>
            <a:endParaRPr lang="en-US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969BC6"/>
          </a:solidFill>
          <a:ln w="38100" cap="rnd">
            <a:solidFill>
              <a:srgbClr val="969BC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Clapper board">
            <a:extLst>
              <a:ext uri="{FF2B5EF4-FFF2-40B4-BE49-F238E27FC236}">
                <a16:creationId xmlns:a16="http://schemas.microsoft.com/office/drawing/2014/main" id="{97C0208A-C232-41C7-B20C-155A562E1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86400" y="640080"/>
            <a:ext cx="5550408" cy="55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152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969BC6"/>
          </a:solidFill>
          <a:ln w="38100" cap="rnd">
            <a:solidFill>
              <a:srgbClr val="969BC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06DC67-9FA3-45CB-AFFA-E9D255FAB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/>
              <a:t>Conflict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9DDF4-A562-4632-B3D6-EB3E2465C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The conflict is two opposing forces, a struggle between 2 ideas </a:t>
            </a:r>
          </a:p>
          <a:p>
            <a:pPr marL="0" indent="0">
              <a:buNone/>
            </a:pPr>
            <a:r>
              <a:rPr lang="en-US"/>
              <a:t>Examples: </a:t>
            </a:r>
          </a:p>
          <a:p>
            <a:pPr lvl="1"/>
            <a:r>
              <a:rPr lang="en-US"/>
              <a:t>Society vs. Individual </a:t>
            </a:r>
          </a:p>
          <a:p>
            <a:pPr lvl="1"/>
            <a:r>
              <a:rPr lang="en-US"/>
              <a:t>Love vs. Lust </a:t>
            </a:r>
          </a:p>
          <a:p>
            <a:pPr lvl="1"/>
            <a:r>
              <a:rPr lang="en-US"/>
              <a:t>Socio – Economic Status vs. Dreams</a:t>
            </a:r>
          </a:p>
        </p:txBody>
      </p:sp>
    </p:spTree>
    <p:extLst>
      <p:ext uri="{BB962C8B-B14F-4D97-AF65-F5344CB8AC3E}">
        <p14:creationId xmlns:p14="http://schemas.microsoft.com/office/powerpoint/2010/main" val="4082625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D37EE4-EA1B-46EE-A54B-5233C63C9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3B0EC0-2B69-4972-9A7E-709B62718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4585" y="703293"/>
            <a:ext cx="4584921" cy="1949815"/>
          </a:xfrm>
        </p:spPr>
        <p:txBody>
          <a:bodyPr anchor="b">
            <a:normAutofit/>
          </a:bodyPr>
          <a:lstStyle/>
          <a:p>
            <a:pPr algn="ctr"/>
            <a:r>
              <a:rPr lang="en-US" sz="6000" dirty="0"/>
              <a:t>Climax</a:t>
            </a:r>
          </a:p>
        </p:txBody>
      </p:sp>
      <p:pic>
        <p:nvPicPr>
          <p:cNvPr id="5" name="Picture 4" descr="A large iceberg">
            <a:extLst>
              <a:ext uri="{FF2B5EF4-FFF2-40B4-BE49-F238E27FC236}">
                <a16:creationId xmlns:a16="http://schemas.microsoft.com/office/drawing/2014/main" id="{D45C6B11-E92E-4F63-9B08-7C03F9707C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64" r="3411" b="2"/>
          <a:stretch/>
        </p:blipFill>
        <p:spPr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</p:spPr>
      </p:pic>
      <p:sp>
        <p:nvSpPr>
          <p:cNvPr id="12" name="Rectangle 6">
            <a:extLst>
              <a:ext uri="{FF2B5EF4-FFF2-40B4-BE49-F238E27FC236}">
                <a16:creationId xmlns:a16="http://schemas.microsoft.com/office/drawing/2014/main" id="{3EB27620-B0B1-4232-A055-99D347606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3815" y="2895147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969BC6"/>
          </a:solidFill>
          <a:ln w="38100" cap="rnd">
            <a:solidFill>
              <a:srgbClr val="969BC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5ADC5-5426-414D-831C-D866C4232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4585" y="3164618"/>
            <a:ext cx="4584921" cy="3021497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dirty="0"/>
              <a:t>The top of the dramatic plot structure. The climax sometimes solves the conflict, but sometimes does not. </a:t>
            </a:r>
          </a:p>
        </p:txBody>
      </p:sp>
    </p:spTree>
    <p:extLst>
      <p:ext uri="{BB962C8B-B14F-4D97-AF65-F5344CB8AC3E}">
        <p14:creationId xmlns:p14="http://schemas.microsoft.com/office/powerpoint/2010/main" val="3044409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717684-44E7-4F8C-A7D8-B487506A3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n-US" sz="5600"/>
              <a:t>Falling Action</a:t>
            </a: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969BC6"/>
          </a:solidFill>
          <a:ln w="38100" cap="rnd">
            <a:solidFill>
              <a:srgbClr val="969BC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1B74A-1237-4145-9131-64BF5B809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/>
              <a:t>The main conflict starts to be resolved!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15" name="Graphic 14" descr="Grining and sweating face with solid fill with solid fill">
            <a:extLst>
              <a:ext uri="{FF2B5EF4-FFF2-40B4-BE49-F238E27FC236}">
                <a16:creationId xmlns:a16="http://schemas.microsoft.com/office/drawing/2014/main" id="{EEC2EA42-D01D-4EC1-8FD3-34F0E4A25C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34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6D37EE4-EA1B-46EE-A54B-5233C63C9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E13C12-A6FD-463D-B782-2BAC6679C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4585" y="703293"/>
            <a:ext cx="4584921" cy="1949815"/>
          </a:xfrm>
        </p:spPr>
        <p:txBody>
          <a:bodyPr anchor="b">
            <a:normAutofit/>
          </a:bodyPr>
          <a:lstStyle/>
          <a:p>
            <a:r>
              <a:rPr lang="en-US" sz="6000"/>
              <a:t>Resolution </a:t>
            </a:r>
          </a:p>
        </p:txBody>
      </p:sp>
      <p:pic>
        <p:nvPicPr>
          <p:cNvPr id="5" name="Picture 4" descr="'The End' typed on a typewriter">
            <a:extLst>
              <a:ext uri="{FF2B5EF4-FFF2-40B4-BE49-F238E27FC236}">
                <a16:creationId xmlns:a16="http://schemas.microsoft.com/office/drawing/2014/main" id="{6D58C767-C296-420D-850B-AC36EF1BCA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74" r="8412" b="1"/>
          <a:stretch/>
        </p:blipFill>
        <p:spPr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</p:spPr>
      </p:pic>
      <p:sp>
        <p:nvSpPr>
          <p:cNvPr id="17" name="Rectangle 6">
            <a:extLst>
              <a:ext uri="{FF2B5EF4-FFF2-40B4-BE49-F238E27FC236}">
                <a16:creationId xmlns:a16="http://schemas.microsoft.com/office/drawing/2014/main" id="{3EB27620-B0B1-4232-A055-99D347606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3815" y="2895147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969BC6"/>
          </a:solidFill>
          <a:ln w="38100" cap="rnd">
            <a:solidFill>
              <a:srgbClr val="969BC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B8BEC-01A0-4661-92FB-0A7F97062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4585" y="3164618"/>
            <a:ext cx="4584921" cy="302149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/>
              <a:t>The conclusion of the story where questions are answered, and any loose ends are tied. </a:t>
            </a:r>
          </a:p>
        </p:txBody>
      </p:sp>
    </p:spTree>
    <p:extLst>
      <p:ext uri="{BB962C8B-B14F-4D97-AF65-F5344CB8AC3E}">
        <p14:creationId xmlns:p14="http://schemas.microsoft.com/office/powerpoint/2010/main" val="1978267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FBE43B-1D03-4A2E-BA4E-7CAABE582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0040"/>
            <a:ext cx="6692827" cy="38926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9600" dirty="0"/>
              <a:t>Grab a piece of paper and a pen</a:t>
            </a: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969BC6"/>
          </a:solidFill>
          <a:ln w="38100" cap="rnd">
            <a:solidFill>
              <a:srgbClr val="969BC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Pencil">
            <a:extLst>
              <a:ext uri="{FF2B5EF4-FFF2-40B4-BE49-F238E27FC236}">
                <a16:creationId xmlns:a16="http://schemas.microsoft.com/office/drawing/2014/main" id="{17252BBF-D111-4468-B216-CFD392B20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544" y="1371600"/>
            <a:ext cx="4087368" cy="40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060004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213A3B"/>
      </a:dk2>
      <a:lt2>
        <a:srgbClr val="E8E7E2"/>
      </a:lt2>
      <a:accent1>
        <a:srgbClr val="969BC6"/>
      </a:accent1>
      <a:accent2>
        <a:srgbClr val="7F9EBA"/>
      </a:accent2>
      <a:accent3>
        <a:srgbClr val="83ABAE"/>
      </a:accent3>
      <a:accent4>
        <a:srgbClr val="76AD9A"/>
      </a:accent4>
      <a:accent5>
        <a:srgbClr val="84AE8D"/>
      </a:accent5>
      <a:accent6>
        <a:srgbClr val="83B078"/>
      </a:accent6>
      <a:hlink>
        <a:srgbClr val="8A8453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405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The Hand Bold</vt:lpstr>
      <vt:lpstr>The Hand Extrablack</vt:lpstr>
      <vt:lpstr>The Serif Hand Black</vt:lpstr>
      <vt:lpstr>SketchyVTI</vt:lpstr>
      <vt:lpstr>The dramatic Plot Structure! </vt:lpstr>
      <vt:lpstr>The Dramatic Plot Structure </vt:lpstr>
      <vt:lpstr>Exposition, Inciting Incident, and Point of attack</vt:lpstr>
      <vt:lpstr>Rising Action </vt:lpstr>
      <vt:lpstr>Conflict  </vt:lpstr>
      <vt:lpstr>Climax</vt:lpstr>
      <vt:lpstr>Falling Action</vt:lpstr>
      <vt:lpstr>Resolution </vt:lpstr>
      <vt:lpstr>Grab a piece of paper and a pen</vt:lpstr>
      <vt:lpstr>Draw the arc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dramatic Plot Structure!</dc:title>
  <dc:creator>Kalaylah Chisolm</dc:creator>
  <cp:lastModifiedBy>Kalaylah Chisolm</cp:lastModifiedBy>
  <cp:revision>7</cp:revision>
  <dcterms:created xsi:type="dcterms:W3CDTF">2020-12-03T03:25:02Z</dcterms:created>
  <dcterms:modified xsi:type="dcterms:W3CDTF">2021-04-13T14:22:09Z</dcterms:modified>
</cp:coreProperties>
</file>